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69" r:id="rId3"/>
    <p:sldId id="270" r:id="rId4"/>
    <p:sldId id="271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6" r:id="rId38"/>
    <p:sldId id="267" r:id="rId39"/>
    <p:sldId id="268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07D9-504D-441C-B7EF-E6514576BABD}" type="datetimeFigureOut">
              <a:rPr lang="nl-NL" smtClean="0"/>
              <a:t>1-10-2014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BD20-2F26-4F17-80BF-9A95A29F56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40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0BD20-2F26-4F17-80BF-9A95A29F56A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03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967C1CD-FDA5-457C-9590-EB97053AED6E}" type="datetimeFigureOut">
              <a:rPr lang="nl-NL" smtClean="0"/>
              <a:t>1-10-2014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A653C9-2BDE-4AAC-8A48-2FB394A3C4BF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688632" cy="504056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Hfst</a:t>
            </a:r>
            <a:r>
              <a:rPr lang="nl-NL" dirty="0" smtClean="0"/>
              <a:t> </a:t>
            </a:r>
            <a:r>
              <a:rPr lang="nl-NL" dirty="0" smtClean="0"/>
              <a:t>5-6 </a:t>
            </a:r>
            <a:r>
              <a:rPr lang="nl-NL" dirty="0" smtClean="0"/>
              <a:t>en 8 zorg voor de voeding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82" y="1556792"/>
            <a:ext cx="7128791" cy="49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864096"/>
          </a:xfrm>
        </p:spPr>
        <p:txBody>
          <a:bodyPr>
            <a:normAutofit/>
          </a:bodyPr>
          <a:lstStyle/>
          <a:p>
            <a:r>
              <a:rPr lang="nl-NL" b="1" u="sng" dirty="0" smtClean="0"/>
              <a:t>slikproblemen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Door verslikken komt er eten en drinken in luchtpijp</a:t>
            </a:r>
          </a:p>
          <a:p>
            <a:endParaRPr lang="nl-NL" dirty="0" smtClean="0"/>
          </a:p>
          <a:p>
            <a:r>
              <a:rPr lang="nl-NL" dirty="0" smtClean="0"/>
              <a:t>Gevolg; normaal gesproken hoesten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Bij verzwakte zorgvrager, niet hoesten, voedsel in longen, kans op longontsteking.</a:t>
            </a:r>
          </a:p>
          <a:p>
            <a:pPr marL="6858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5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Herkennen slikproblemen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Voortdurende slikbewegingen</a:t>
            </a:r>
          </a:p>
          <a:p>
            <a:r>
              <a:rPr lang="nl-NL" dirty="0"/>
              <a:t>Eten en drinken loopt uit de mond.</a:t>
            </a:r>
          </a:p>
          <a:p>
            <a:r>
              <a:rPr lang="nl-NL" dirty="0"/>
              <a:t>Voortdurend hoesten zonder bv verkoudheid.</a:t>
            </a:r>
          </a:p>
          <a:p>
            <a:r>
              <a:rPr lang="nl-NL" dirty="0"/>
              <a:t>Pijn </a:t>
            </a:r>
            <a:r>
              <a:rPr lang="nl-NL" dirty="0" smtClean="0"/>
              <a:t>bij slikken</a:t>
            </a:r>
            <a:r>
              <a:rPr lang="nl-NL" dirty="0"/>
              <a:t>.</a:t>
            </a:r>
          </a:p>
          <a:p>
            <a:r>
              <a:rPr lang="nl-NL" dirty="0" smtClean="0"/>
              <a:t>Erg langzaam </a:t>
            </a:r>
            <a:r>
              <a:rPr lang="nl-NL" dirty="0"/>
              <a:t>eten.</a:t>
            </a:r>
          </a:p>
          <a:p>
            <a:r>
              <a:rPr lang="nl-NL" dirty="0"/>
              <a:t>Snel moe tijdens eten en drinken.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83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Aandachtspunten voorkomen slikproblemen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/>
          </a:bodyPr>
          <a:lstStyle/>
          <a:p>
            <a:r>
              <a:rPr lang="nl-NL" dirty="0" smtClean="0"/>
              <a:t>Rechtop zitten tijdens  eten.</a:t>
            </a:r>
          </a:p>
          <a:p>
            <a:r>
              <a:rPr lang="nl-NL" dirty="0" smtClean="0"/>
              <a:t>Beperk zoete voeding , extra speeksel meer slikken.</a:t>
            </a:r>
          </a:p>
          <a:p>
            <a:r>
              <a:rPr lang="nl-NL" dirty="0" smtClean="0"/>
              <a:t>Zure voedingsmiddelen ,positieve invloed slikreflex.</a:t>
            </a:r>
          </a:p>
          <a:p>
            <a:r>
              <a:rPr lang="nl-NL" dirty="0" smtClean="0"/>
              <a:t>Koude producten, koud glas water tijdens maaltijd.</a:t>
            </a:r>
          </a:p>
          <a:p>
            <a:r>
              <a:rPr lang="nl-NL" dirty="0" smtClean="0"/>
              <a:t>Niet praten , rustige omgeving.</a:t>
            </a:r>
          </a:p>
          <a:p>
            <a:r>
              <a:rPr lang="nl-NL" dirty="0" smtClean="0"/>
              <a:t>Kleine hapjes en slokjes aan bieden.</a:t>
            </a:r>
          </a:p>
        </p:txBody>
      </p:sp>
    </p:spTree>
    <p:extLst>
      <p:ext uri="{BB962C8B-B14F-4D97-AF65-F5344CB8AC3E}">
        <p14:creationId xmlns:p14="http://schemas.microsoft.com/office/powerpoint/2010/main" val="9354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Ondervoeding</a:t>
            </a:r>
            <a:br>
              <a:rPr lang="nl-NL" b="1" u="sng" dirty="0" smtClean="0"/>
            </a:br>
            <a:endParaRPr lang="nl-NL" b="1" u="sng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10% gewichtsverlies laatste 6mnd.</a:t>
            </a:r>
          </a:p>
          <a:p>
            <a:r>
              <a:rPr lang="nl-NL" dirty="0" smtClean="0"/>
              <a:t>5% gewichtsverlies laatste mnd.</a:t>
            </a:r>
          </a:p>
          <a:p>
            <a:r>
              <a:rPr lang="nl-NL" dirty="0" smtClean="0"/>
              <a:t>BMI lager dan 18.5</a:t>
            </a:r>
          </a:p>
          <a:p>
            <a:r>
              <a:rPr lang="nl-NL" dirty="0" smtClean="0"/>
              <a:t>Ouderen lager dan 20.</a:t>
            </a:r>
          </a:p>
          <a:p>
            <a:r>
              <a:rPr lang="nl-NL" dirty="0" smtClean="0"/>
              <a:t>1 op 4 zorgvrager ondervoed.</a:t>
            </a:r>
          </a:p>
          <a:p>
            <a:r>
              <a:rPr lang="nl-NL" dirty="0" smtClean="0"/>
              <a:t>Energieke en eiwitrijke voeding.</a:t>
            </a:r>
          </a:p>
          <a:p>
            <a:r>
              <a:rPr lang="nl-NL" dirty="0" smtClean="0"/>
              <a:t>Diëtist in schakelen</a:t>
            </a:r>
          </a:p>
          <a:p>
            <a:r>
              <a:rPr lang="nl-NL" dirty="0" smtClean="0"/>
              <a:t>Observeren en gewichtscontrole.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Voeding hst </a:t>
            </a:r>
            <a:r>
              <a:rPr lang="nl-NL" b="1" u="sng" dirty="0" smtClean="0"/>
              <a:t>6</a:t>
            </a:r>
            <a:br>
              <a:rPr lang="nl-NL" b="1" u="sng" dirty="0" smtClean="0"/>
            </a:b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Zorg voor de voeding:</a:t>
            </a:r>
          </a:p>
          <a:p>
            <a:r>
              <a:rPr lang="nl-NL" dirty="0"/>
              <a:t>Diëten</a:t>
            </a:r>
          </a:p>
          <a:p>
            <a:r>
              <a:rPr lang="nl-NL" dirty="0"/>
              <a:t>Diëtist</a:t>
            </a:r>
          </a:p>
          <a:p>
            <a:r>
              <a:rPr lang="nl-NL" dirty="0"/>
              <a:t>Gemalen en vloeibare voeding</a:t>
            </a:r>
          </a:p>
          <a:p>
            <a:r>
              <a:rPr lang="nl-NL" dirty="0"/>
              <a:t>Standaardafkortingen</a:t>
            </a:r>
          </a:p>
          <a:p>
            <a:r>
              <a:rPr lang="nl-NL" dirty="0"/>
              <a:t>Veel voorkomende diëten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700" b="1" u="sng" dirty="0" smtClean="0"/>
              <a:t>Diëten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Vroeger geen diëten.</a:t>
            </a:r>
          </a:p>
          <a:p>
            <a:r>
              <a:rPr lang="nl-NL" dirty="0" smtClean="0"/>
              <a:t>Vooruitgang medische wetenschap , diëten.</a:t>
            </a:r>
          </a:p>
          <a:p>
            <a:r>
              <a:rPr lang="nl-NL" dirty="0" smtClean="0"/>
              <a:t>Niet elke andere voeding , dieet.</a:t>
            </a:r>
          </a:p>
          <a:p>
            <a:endParaRPr lang="nl-NL" dirty="0"/>
          </a:p>
          <a:p>
            <a:pPr marL="68580" indent="0">
              <a:buNone/>
            </a:pPr>
            <a:r>
              <a:rPr lang="nl-NL" dirty="0" smtClean="0"/>
              <a:t>Je spreekt over dieet als:</a:t>
            </a:r>
          </a:p>
          <a:p>
            <a:r>
              <a:rPr lang="nl-NL" dirty="0" smtClean="0"/>
              <a:t>Medische redenen.</a:t>
            </a:r>
          </a:p>
          <a:p>
            <a:r>
              <a:rPr lang="nl-NL" dirty="0" smtClean="0"/>
              <a:t>Speciaal voor een persoon</a:t>
            </a:r>
          </a:p>
          <a:p>
            <a:r>
              <a:rPr lang="nl-NL" dirty="0" smtClean="0"/>
              <a:t>Anders dan normale voeding, </a:t>
            </a:r>
          </a:p>
          <a:p>
            <a:r>
              <a:rPr lang="nl-NL" dirty="0" smtClean="0"/>
              <a:t>let op: niet bij geloof of filosofie, vegetarisch is geen dieet.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2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b="1" u="sng" dirty="0" smtClean="0"/>
              <a:t>Diëtist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r>
              <a:rPr lang="nl-NL" dirty="0" smtClean="0"/>
              <a:t>Gespecialiseerd in voeding</a:t>
            </a:r>
          </a:p>
          <a:p>
            <a:r>
              <a:rPr lang="nl-NL" dirty="0" smtClean="0"/>
              <a:t>Schrijft dieet voor.</a:t>
            </a:r>
          </a:p>
          <a:p>
            <a:pPr marL="68580" indent="0">
              <a:buNone/>
            </a:pPr>
            <a:r>
              <a:rPr lang="nl-NL" dirty="0" smtClean="0"/>
              <a:t>Dieetvoorschrift:</a:t>
            </a:r>
          </a:p>
          <a:p>
            <a:r>
              <a:rPr lang="nl-NL" dirty="0" smtClean="0"/>
              <a:t>Soort dieet</a:t>
            </a:r>
          </a:p>
          <a:p>
            <a:r>
              <a:rPr lang="nl-NL" dirty="0" smtClean="0"/>
              <a:t>Gegevens ziekte</a:t>
            </a:r>
          </a:p>
          <a:p>
            <a:r>
              <a:rPr lang="nl-NL" dirty="0" smtClean="0"/>
              <a:t>Persoonlijke gegevens.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Overlegt samen met zorgvrager samenstelling dieet</a:t>
            </a:r>
          </a:p>
          <a:p>
            <a:r>
              <a:rPr lang="nl-NL" dirty="0" smtClean="0"/>
              <a:t>Gewoonten</a:t>
            </a:r>
          </a:p>
          <a:p>
            <a:r>
              <a:rPr lang="nl-NL" dirty="0" smtClean="0"/>
              <a:t>Voedingspatroon aanpassen? </a:t>
            </a:r>
          </a:p>
          <a:p>
            <a:r>
              <a:rPr lang="nl-NL" dirty="0" smtClean="0"/>
              <a:t>Concrete adviezen t.a.v. keuze voedingsmiddelen, variatie, bereidingswijze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8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rmAutofit/>
          </a:bodyPr>
          <a:lstStyle/>
          <a:p>
            <a:r>
              <a:rPr lang="nl-NL" b="1" u="sng" dirty="0" smtClean="0"/>
              <a:t>Volgen dieet.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nl-NL" dirty="0" smtClean="0"/>
              <a:t>Kan moeilijk zijn doordat:</a:t>
            </a:r>
          </a:p>
          <a:p>
            <a:r>
              <a:rPr lang="nl-NL" dirty="0" smtClean="0"/>
              <a:t>Bepaalde producten niet of bijna niet gebruikt mogen worden.</a:t>
            </a:r>
          </a:p>
          <a:p>
            <a:r>
              <a:rPr lang="nl-NL" dirty="0" smtClean="0"/>
              <a:t>Steeds uitleg geven aan omgeving.</a:t>
            </a:r>
          </a:p>
          <a:p>
            <a:r>
              <a:rPr lang="nl-NL" dirty="0" smtClean="0"/>
              <a:t>Buitenshuis eten lastiger</a:t>
            </a:r>
            <a:r>
              <a:rPr lang="nl-NL" dirty="0" smtClean="0"/>
              <a:t>.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Enkelvoudig dieet: is op een punt anders dan normale voeding</a:t>
            </a:r>
          </a:p>
          <a:p>
            <a:r>
              <a:rPr lang="nl-NL" dirty="0" smtClean="0"/>
              <a:t>Samengesteld dieet: voeding die op meerdere punten anders dan normale voeding.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0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745152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Gemalen/vloeibare voeding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nl-NL" dirty="0" smtClean="0"/>
              <a:t>Zorgvragers met:</a:t>
            </a:r>
          </a:p>
          <a:p>
            <a:r>
              <a:rPr lang="nl-NL" dirty="0" smtClean="0"/>
              <a:t>Kauwproblemen</a:t>
            </a:r>
          </a:p>
          <a:p>
            <a:r>
              <a:rPr lang="nl-NL" dirty="0" smtClean="0"/>
              <a:t>Mondaandoeningen</a:t>
            </a:r>
          </a:p>
          <a:p>
            <a:r>
              <a:rPr lang="nl-NL" dirty="0" smtClean="0"/>
              <a:t>Kaakfracturen</a:t>
            </a:r>
          </a:p>
          <a:p>
            <a:r>
              <a:rPr lang="nl-NL" dirty="0" smtClean="0"/>
              <a:t>Slokdarmaandoeningen.</a:t>
            </a:r>
          </a:p>
          <a:p>
            <a:r>
              <a:rPr lang="nl-NL" dirty="0" smtClean="0"/>
              <a:t>Vaak gemalen voeding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Taak zorgverlener, </a:t>
            </a:r>
          </a:p>
          <a:p>
            <a:r>
              <a:rPr lang="nl-NL" dirty="0" smtClean="0"/>
              <a:t>juiste temperatuur,</a:t>
            </a:r>
          </a:p>
          <a:p>
            <a:r>
              <a:rPr lang="nl-NL" dirty="0" smtClean="0"/>
              <a:t>presentatie,(bv gemalen wortel in de vorm van wortel presenteren, bevordert eetlust.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217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nl-NL" b="1" u="sng" dirty="0" smtClean="0"/>
              <a:t>Energiebeperkt dieet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04110"/>
            <a:ext cx="6777317" cy="4128520"/>
          </a:xfrm>
        </p:spPr>
        <p:txBody>
          <a:bodyPr/>
          <a:lstStyle/>
          <a:p>
            <a:r>
              <a:rPr lang="nl-NL" dirty="0" smtClean="0"/>
              <a:t>Voor geschreven bij overgewicht.</a:t>
            </a:r>
          </a:p>
          <a:p>
            <a:r>
              <a:rPr lang="nl-NL" dirty="0" smtClean="0"/>
              <a:t>Gezonde voedingsgewoonten aanleren.</a:t>
            </a:r>
          </a:p>
          <a:p>
            <a:r>
              <a:rPr lang="nl-NL" dirty="0" smtClean="0"/>
              <a:t>Zorgen voor goede gezondheid.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914650" cy="298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5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 bij ziekte </a:t>
            </a:r>
            <a:r>
              <a:rPr lang="nl-NL" dirty="0" err="1" smtClean="0"/>
              <a:t>hfd</a:t>
            </a:r>
            <a:r>
              <a:rPr lang="nl-NL" dirty="0" smtClean="0"/>
              <a:t> 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Bij ziekte verminderde eetlust.</a:t>
            </a:r>
          </a:p>
          <a:p>
            <a:r>
              <a:rPr lang="nl-NL" dirty="0" smtClean="0"/>
              <a:t>Langdurig slechte voedingstoestand.</a:t>
            </a:r>
          </a:p>
          <a:p>
            <a:r>
              <a:rPr lang="nl-NL" dirty="0" smtClean="0"/>
              <a:t>Stimuleren vochtinname.</a:t>
            </a:r>
          </a:p>
          <a:p>
            <a:r>
              <a:rPr lang="nl-NL" dirty="0" smtClean="0"/>
              <a:t>Observeer hoeveelheid eten en drinken zorgvrager.</a:t>
            </a:r>
          </a:p>
          <a:p>
            <a:r>
              <a:rPr lang="nl-NL" dirty="0" smtClean="0"/>
              <a:t>Achterhalen waardoor minder eten en drinken.</a:t>
            </a:r>
          </a:p>
          <a:p>
            <a:r>
              <a:rPr lang="nl-NL" dirty="0" smtClean="0"/>
              <a:t>Taak van zorgverlener: goede voedingstoestand te houden of deze te verbeteren.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7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Aandachtspunten energiebeperkt dieet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92488"/>
          </a:xfrm>
        </p:spPr>
        <p:txBody>
          <a:bodyPr>
            <a:normAutofit/>
          </a:bodyPr>
          <a:lstStyle/>
          <a:p>
            <a:r>
              <a:rPr lang="nl-NL" dirty="0" smtClean="0"/>
              <a:t>Beperk van vet en vetrijke voedingsmiddelen.</a:t>
            </a:r>
          </a:p>
          <a:p>
            <a:r>
              <a:rPr lang="nl-NL" dirty="0" smtClean="0"/>
              <a:t>De juiste bereidingstechnieken.</a:t>
            </a:r>
          </a:p>
          <a:p>
            <a:r>
              <a:rPr lang="nl-NL" dirty="0" smtClean="0"/>
              <a:t>Gezonde tussendoortjes.</a:t>
            </a:r>
          </a:p>
          <a:p>
            <a:r>
              <a:rPr lang="nl-NL" dirty="0" smtClean="0"/>
              <a:t>Beperk ”lege” koolhydraatrijke voeding.</a:t>
            </a:r>
          </a:p>
          <a:p>
            <a:r>
              <a:rPr lang="nl-NL" dirty="0" smtClean="0"/>
              <a:t>Geen kant en klare producten.</a:t>
            </a:r>
          </a:p>
          <a:p>
            <a:r>
              <a:rPr lang="nl-NL" dirty="0" smtClean="0"/>
              <a:t>Voedingsvezel rijke voeding.</a:t>
            </a:r>
          </a:p>
          <a:p>
            <a:r>
              <a:rPr lang="nl-NL" dirty="0" smtClean="0"/>
              <a:t>Energiearm drinken.</a:t>
            </a:r>
          </a:p>
          <a:p>
            <a:r>
              <a:rPr lang="nl-NL" dirty="0" smtClean="0"/>
              <a:t>Lager </a:t>
            </a:r>
            <a:r>
              <a:rPr lang="nl-NL" dirty="0" err="1" smtClean="0"/>
              <a:t>vet-en</a:t>
            </a:r>
            <a:r>
              <a:rPr lang="nl-NL" dirty="0" smtClean="0"/>
              <a:t> koolhydratengehalte.</a:t>
            </a:r>
          </a:p>
          <a:p>
            <a:r>
              <a:rPr lang="nl-NL" dirty="0" smtClean="0"/>
              <a:t>Lees de verpakking.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544122" cy="171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Natriumbeperkt dieet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Natrium onderdeel van keukenzout.</a:t>
            </a:r>
          </a:p>
          <a:p>
            <a:r>
              <a:rPr lang="nl-NL" dirty="0" smtClean="0"/>
              <a:t>Doel bloeddruk verlagen , hart en bloedvaten ontlast.</a:t>
            </a:r>
          </a:p>
          <a:p>
            <a:r>
              <a:rPr lang="nl-NL" dirty="0" smtClean="0"/>
              <a:t>Soms tijdens zwangerschap voorgeschreven.</a:t>
            </a:r>
          </a:p>
          <a:p>
            <a:r>
              <a:rPr lang="nl-NL" dirty="0" smtClean="0"/>
              <a:t>Nierfalen.</a:t>
            </a:r>
          </a:p>
          <a:p>
            <a:r>
              <a:rPr lang="nl-NL" dirty="0" smtClean="0"/>
              <a:t>Zoutloos bestaat niet , in veel voedingsmiddelen natrium.</a:t>
            </a:r>
          </a:p>
          <a:p>
            <a:r>
              <a:rPr lang="nl-NL" dirty="0" smtClean="0"/>
              <a:t>Maximaal aantal mg natrium per dag.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199865"/>
            <a:ext cx="325900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3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Aandachtspunten Natriumbeperkt dieet.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342900"/>
            <a:r>
              <a:rPr lang="nl-NL" dirty="0" smtClean="0"/>
              <a:t>Geen keukenzout toevoegen.</a:t>
            </a:r>
          </a:p>
          <a:p>
            <a:pPr indent="-342900"/>
            <a:r>
              <a:rPr lang="nl-NL" dirty="0" smtClean="0"/>
              <a:t>Geen kant en klare producten.</a:t>
            </a:r>
          </a:p>
          <a:p>
            <a:pPr indent="-342900"/>
            <a:r>
              <a:rPr lang="nl-NL" dirty="0" smtClean="0"/>
              <a:t>Smaakvolle bereidingswijze.</a:t>
            </a:r>
          </a:p>
          <a:p>
            <a:pPr indent="-342900"/>
            <a:r>
              <a:rPr lang="nl-NL" dirty="0" smtClean="0"/>
              <a:t>Voedingsmiddelen met uitgesproken smaak.</a:t>
            </a:r>
          </a:p>
          <a:p>
            <a:pPr indent="-342900"/>
            <a:r>
              <a:rPr lang="nl-NL" dirty="0" smtClean="0"/>
              <a:t>Gebruik kruiden.</a:t>
            </a:r>
          </a:p>
          <a:p>
            <a:pPr indent="-342900"/>
            <a:r>
              <a:rPr lang="nl-NL" dirty="0" smtClean="0"/>
              <a:t>Volkoren producten, meer smaak.</a:t>
            </a:r>
          </a:p>
          <a:p>
            <a:pPr indent="-342900"/>
            <a:r>
              <a:rPr lang="nl-NL" dirty="0" smtClean="0"/>
              <a:t>De zoute smaak komt van mineraal kalium.</a:t>
            </a:r>
          </a:p>
          <a:p>
            <a:pPr indent="-342900"/>
            <a:r>
              <a:rPr lang="nl-NL" dirty="0" smtClean="0"/>
              <a:t>Dieetzout alleen in overleg met arts of diëtist.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73144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Cholesterolbeperkt en </a:t>
            </a:r>
            <a:r>
              <a:rPr lang="nl-NL" b="1" u="sng" dirty="0" err="1" smtClean="0"/>
              <a:t>linolzuurverrijkt</a:t>
            </a:r>
            <a:r>
              <a:rPr lang="nl-NL" b="1" u="sng" dirty="0"/>
              <a:t> </a:t>
            </a:r>
            <a:r>
              <a:rPr lang="nl-NL" b="1" u="sng" dirty="0" smtClean="0"/>
              <a:t>dieet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59" y="1844824"/>
            <a:ext cx="7992889" cy="4608512"/>
          </a:xfrm>
        </p:spPr>
        <p:txBody>
          <a:bodyPr>
            <a:normAutofit/>
          </a:bodyPr>
          <a:lstStyle/>
          <a:p>
            <a:pPr indent="-342900"/>
            <a:r>
              <a:rPr lang="nl-NL" dirty="0" smtClean="0"/>
              <a:t>Te hoog cholesterol (vet)schadelijk voor je gezondheid.(verhoogde kans op hart- en vaatziekten).</a:t>
            </a:r>
          </a:p>
          <a:p>
            <a:pPr indent="-342900"/>
            <a:r>
              <a:rPr lang="nl-NL" dirty="0" smtClean="0"/>
              <a:t>Kan erfelijk zijn.</a:t>
            </a:r>
          </a:p>
          <a:p>
            <a:pPr indent="-342900"/>
            <a:r>
              <a:rPr lang="nl-NL" dirty="0" smtClean="0"/>
              <a:t>Niet te vette voeding.</a:t>
            </a:r>
          </a:p>
          <a:p>
            <a:pPr marL="0" indent="0">
              <a:buNone/>
            </a:pPr>
            <a:r>
              <a:rPr lang="nl-NL" dirty="0" smtClean="0"/>
              <a:t>Onverzadigde vetten:</a:t>
            </a:r>
          </a:p>
          <a:p>
            <a:pPr indent="-342900"/>
            <a:r>
              <a:rPr lang="nl-NL" dirty="0" smtClean="0"/>
              <a:t>Producten met linolzuur zoals:</a:t>
            </a:r>
          </a:p>
          <a:p>
            <a:pPr indent="-342900"/>
            <a:r>
              <a:rPr lang="nl-NL" dirty="0" smtClean="0"/>
              <a:t>Zonnebloemolie,  vis , noten , dieetproducten (Becel)</a:t>
            </a:r>
          </a:p>
          <a:p>
            <a:pPr indent="-342900"/>
            <a:r>
              <a:rPr lang="nl-NL" dirty="0" smtClean="0"/>
              <a:t>Niet of met mate: eierdooier, orgaanvlees , schaalschelpdieren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56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nl-NL" dirty="0"/>
              <a:t>	</a:t>
            </a:r>
            <a:r>
              <a:rPr lang="nl-NL" b="1" u="sng" dirty="0" smtClean="0"/>
              <a:t>Energie- en eiwit verrijkt dieet.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937689"/>
          </a:xfrm>
        </p:spPr>
        <p:txBody>
          <a:bodyPr/>
          <a:lstStyle/>
          <a:p>
            <a:r>
              <a:rPr lang="nl-NL" dirty="0" smtClean="0"/>
              <a:t>Bij ziekte.</a:t>
            </a:r>
          </a:p>
          <a:p>
            <a:r>
              <a:rPr lang="nl-NL" dirty="0" smtClean="0"/>
              <a:t>Na Operatie.</a:t>
            </a:r>
          </a:p>
          <a:p>
            <a:r>
              <a:rPr lang="nl-NL" dirty="0" smtClean="0"/>
              <a:t>Ondervoeding.</a:t>
            </a:r>
          </a:p>
          <a:p>
            <a:r>
              <a:rPr lang="nl-NL" dirty="0" smtClean="0"/>
              <a:t>Er wordt meer energie en bouwstoffen gegeven.</a:t>
            </a:r>
          </a:p>
          <a:p>
            <a:r>
              <a:rPr lang="nl-NL" dirty="0" smtClean="0"/>
              <a:t>Meer koolhydraten door bv milkshake </a:t>
            </a:r>
            <a:r>
              <a:rPr lang="nl-NL" dirty="0" err="1" smtClean="0"/>
              <a:t>ipv</a:t>
            </a:r>
            <a:r>
              <a:rPr lang="nl-NL" dirty="0" smtClean="0"/>
              <a:t> melk.</a:t>
            </a:r>
          </a:p>
          <a:p>
            <a:r>
              <a:rPr lang="nl-NL" dirty="0" smtClean="0"/>
              <a:t>Extra energie door licht verteerbare vetrijke voeding.</a:t>
            </a:r>
          </a:p>
          <a:p>
            <a:r>
              <a:rPr lang="nl-NL" dirty="0" smtClean="0"/>
              <a:t>Kant en klare drank, sondevoeding</a:t>
            </a:r>
          </a:p>
          <a:p>
            <a:r>
              <a:rPr lang="nl-NL" dirty="0" smtClean="0"/>
              <a:t>Als extra geven, maaltijd vervanger, toevoeging.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096344" cy="161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 smtClean="0"/>
              <a:t>Voedingsadviezen diabetes Mellitus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32856"/>
            <a:ext cx="8208912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Tekort aan insuline</a:t>
            </a:r>
          </a:p>
          <a:p>
            <a:r>
              <a:rPr lang="nl-NL" dirty="0" smtClean="0"/>
              <a:t>Glucose kan niet naar de cellen voor verbranding. Blijft in het bloed.</a:t>
            </a:r>
          </a:p>
          <a:p>
            <a:pPr marL="68580" indent="0">
              <a:buNone/>
            </a:pPr>
            <a:r>
              <a:rPr lang="nl-NL" dirty="0" smtClean="0"/>
              <a:t>Lichaam wil dit overschot kwijt door </a:t>
            </a:r>
          </a:p>
          <a:p>
            <a:r>
              <a:rPr lang="nl-NL" dirty="0" smtClean="0"/>
              <a:t>Te plassen.</a:t>
            </a:r>
          </a:p>
          <a:p>
            <a:pPr marL="68580" indent="0">
              <a:buNone/>
            </a:pPr>
            <a:r>
              <a:rPr lang="nl-NL" dirty="0" smtClean="0"/>
              <a:t>Gevolgen:</a:t>
            </a:r>
          </a:p>
          <a:p>
            <a:r>
              <a:rPr lang="nl-NL" dirty="0" smtClean="0"/>
              <a:t>Veel plassen</a:t>
            </a:r>
          </a:p>
          <a:p>
            <a:r>
              <a:rPr lang="nl-NL" dirty="0" smtClean="0"/>
              <a:t>Dorst</a:t>
            </a:r>
          </a:p>
          <a:p>
            <a:r>
              <a:rPr lang="nl-NL" dirty="0" smtClean="0"/>
              <a:t>Niet fit voelen.</a:t>
            </a:r>
          </a:p>
          <a:p>
            <a:r>
              <a:rPr lang="nl-NL" dirty="0" smtClean="0"/>
              <a:t>Afvallen.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48125"/>
            <a:ext cx="3876675" cy="269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Types diabetes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 smtClean="0"/>
              <a:t>Insuline-onafhankelijk</a:t>
            </a:r>
            <a:r>
              <a:rPr lang="nl-NL" dirty="0" err="1" smtClean="0"/>
              <a:t>:lichaam</a:t>
            </a:r>
            <a:r>
              <a:rPr lang="nl-NL" dirty="0" smtClean="0"/>
              <a:t> maakt wel </a:t>
            </a:r>
            <a:r>
              <a:rPr lang="nl-NL" dirty="0" err="1" smtClean="0"/>
              <a:t>insuline,maar</a:t>
            </a:r>
            <a:r>
              <a:rPr lang="nl-NL" dirty="0" smtClean="0"/>
              <a:t> te </a:t>
            </a:r>
            <a:r>
              <a:rPr lang="nl-NL" dirty="0" err="1" smtClean="0"/>
              <a:t>weinig.Op</a:t>
            </a:r>
            <a:r>
              <a:rPr lang="nl-NL" dirty="0" smtClean="0"/>
              <a:t> ouder leeftijd of bij over gewicht. </a:t>
            </a:r>
          </a:p>
          <a:p>
            <a:endParaRPr lang="nl-NL" dirty="0"/>
          </a:p>
          <a:p>
            <a:r>
              <a:rPr lang="nl-NL" b="1" u="sng" dirty="0" err="1" smtClean="0"/>
              <a:t>Insuline-afhankelijke</a:t>
            </a:r>
            <a:r>
              <a:rPr lang="nl-NL" dirty="0" err="1" smtClean="0"/>
              <a:t>:lichaam</a:t>
            </a:r>
            <a:r>
              <a:rPr lang="nl-NL" dirty="0" smtClean="0"/>
              <a:t> maakt te weinig of geen insuline </a:t>
            </a:r>
            <a:r>
              <a:rPr lang="nl-NL" dirty="0" err="1" smtClean="0"/>
              <a:t>aan.Vaak</a:t>
            </a:r>
            <a:r>
              <a:rPr lang="nl-NL" dirty="0" smtClean="0"/>
              <a:t> op jonge leeftijd.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Voeding diabetes Mellitus.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Gezonde voeding uit de 4 groepen.</a:t>
            </a:r>
          </a:p>
          <a:p>
            <a:r>
              <a:rPr lang="nl-NL" dirty="0" smtClean="0"/>
              <a:t>Beperk vetrijke producten.(verhoogd risico op hart en vaatziektes).</a:t>
            </a:r>
          </a:p>
          <a:p>
            <a:r>
              <a:rPr lang="nl-NL" dirty="0" smtClean="0"/>
              <a:t>Koolhydraten goed over dag verdelen, deze worden in darmen omgezet in glucose, opname bloed.</a:t>
            </a:r>
          </a:p>
          <a:p>
            <a:r>
              <a:rPr lang="nl-NL" dirty="0" smtClean="0"/>
              <a:t>Gebruik suiker beperken, geen suikervrij dieet.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2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1027664"/>
            <a:ext cx="6232538" cy="529128"/>
          </a:xfrm>
        </p:spPr>
        <p:txBody>
          <a:bodyPr>
            <a:normAutofit fontScale="90000"/>
          </a:bodyPr>
          <a:lstStyle/>
          <a:p>
            <a:r>
              <a:rPr lang="nl-NL" b="1" u="sng" dirty="0" smtClean="0"/>
              <a:t>Taak zorgverlener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5257800"/>
          </a:xfrm>
        </p:spPr>
        <p:txBody>
          <a:bodyPr>
            <a:normAutofit/>
          </a:bodyPr>
          <a:lstStyle/>
          <a:p>
            <a:r>
              <a:rPr lang="nl-NL" dirty="0" smtClean="0"/>
              <a:t>Volgen dieet, ingrijpend.</a:t>
            </a:r>
          </a:p>
          <a:p>
            <a:r>
              <a:rPr lang="nl-NL" dirty="0" smtClean="0"/>
              <a:t>Beperking vrijheid</a:t>
            </a:r>
          </a:p>
          <a:p>
            <a:pPr marL="68580" indent="0">
              <a:buNone/>
            </a:pPr>
            <a:r>
              <a:rPr lang="nl-NL" b="1" dirty="0" smtClean="0"/>
              <a:t>Niet opvolgen dieet door:</a:t>
            </a:r>
          </a:p>
          <a:p>
            <a:r>
              <a:rPr lang="nl-NL" dirty="0" smtClean="0"/>
              <a:t>onvoldoende discipline, steun omgeving, te weinig inzicht.</a:t>
            </a:r>
          </a:p>
          <a:p>
            <a:pPr marL="68580" indent="0">
              <a:buNone/>
            </a:pPr>
            <a:r>
              <a:rPr lang="nl-NL" b="1" dirty="0" smtClean="0"/>
              <a:t>Taak zorgverlener:</a:t>
            </a:r>
          </a:p>
          <a:p>
            <a:r>
              <a:rPr lang="nl-NL" dirty="0" smtClean="0"/>
              <a:t>signalen opvangen, waarom niet opvolgen, goede voorlichting geven ,oplossingen zoeken.</a:t>
            </a:r>
          </a:p>
          <a:p>
            <a:r>
              <a:rPr lang="nl-NL" dirty="0" smtClean="0"/>
              <a:t>Belangenvereniging , lotgenoten,  diëtist inschakelen uitleg.</a:t>
            </a:r>
          </a:p>
          <a:p>
            <a:r>
              <a:rPr lang="nl-NL" dirty="0" smtClean="0"/>
              <a:t>Spreek zorgvrager niet verwijtend toe bij het niet naleven dieet.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0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ZORG VOOR DE VOEDING </a:t>
            </a:r>
            <a:r>
              <a:rPr lang="nl-NL" sz="3200" dirty="0" err="1" smtClean="0"/>
              <a:t>hfd</a:t>
            </a:r>
            <a:r>
              <a:rPr lang="nl-NL" sz="3200" dirty="0" smtClean="0"/>
              <a:t> 8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Voeding voor een volwassene: 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Bestaat uit allerlei soorten levensmiddelen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Varieert per land, regio en bevolking.</a:t>
            </a:r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Adviezen bij slechte eetlust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½ uur voor maaltijd beker bouillon.</a:t>
            </a:r>
          </a:p>
          <a:p>
            <a:r>
              <a:rPr lang="nl-NL" dirty="0" smtClean="0"/>
              <a:t>Maaltijd smakelijk opdienen</a:t>
            </a:r>
          </a:p>
          <a:p>
            <a:r>
              <a:rPr lang="nl-NL" dirty="0" smtClean="0"/>
              <a:t>Niet te grote hoeveelheden, vaker kleinere porties.</a:t>
            </a:r>
          </a:p>
          <a:p>
            <a:r>
              <a:rPr lang="nl-NL" dirty="0" smtClean="0"/>
              <a:t>Niet te vet, anders te snel vol gevoel.</a:t>
            </a:r>
          </a:p>
          <a:p>
            <a:r>
              <a:rPr lang="nl-NL" dirty="0" smtClean="0"/>
              <a:t>Gemakkelijk te kauwen en/ of te slikken</a:t>
            </a:r>
          </a:p>
          <a:p>
            <a:r>
              <a:rPr lang="nl-NL" dirty="0" smtClean="0"/>
              <a:t>Juiste temperatuur, hulpmiddelen.</a:t>
            </a:r>
          </a:p>
          <a:p>
            <a:r>
              <a:rPr lang="nl-NL" dirty="0" smtClean="0"/>
              <a:t>Goed luisteren wensen zorgvrager.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8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>Voedingsmiddelen zijn opgebouwd uit  verschillende voedingsstoffen:</a:t>
            </a:r>
          </a:p>
          <a:p>
            <a:r>
              <a:rPr lang="nl-NL" dirty="0" smtClean="0"/>
              <a:t>Koolhydraten</a:t>
            </a:r>
          </a:p>
          <a:p>
            <a:r>
              <a:rPr lang="nl-NL" dirty="0" smtClean="0"/>
              <a:t>Mineralen</a:t>
            </a:r>
          </a:p>
          <a:p>
            <a:r>
              <a:rPr lang="nl-NL" dirty="0" smtClean="0"/>
              <a:t>Vetten</a:t>
            </a:r>
          </a:p>
          <a:p>
            <a:r>
              <a:rPr lang="nl-NL" dirty="0" smtClean="0"/>
              <a:t>Eiwitten</a:t>
            </a:r>
          </a:p>
          <a:p>
            <a:r>
              <a:rPr lang="nl-NL" dirty="0" smtClean="0"/>
              <a:t>Vitamines </a:t>
            </a:r>
          </a:p>
          <a:p>
            <a:r>
              <a:rPr lang="nl-NL" dirty="0" smtClean="0"/>
              <a:t>water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4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eetlust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sterker je eetlust en je dorst zijn, des te meer probeer deze prikkels te bevredigen door te eten  en te drinken.</a:t>
            </a:r>
          </a:p>
          <a:p>
            <a:endParaRPr lang="nl-NL" dirty="0"/>
          </a:p>
          <a:p>
            <a:pPr marL="68580" indent="0">
              <a:buNone/>
            </a:pPr>
            <a:r>
              <a:rPr lang="nl-NL" dirty="0" smtClean="0"/>
              <a:t>Dit wordt bepaalt door:</a:t>
            </a:r>
          </a:p>
          <a:p>
            <a:r>
              <a:rPr lang="nl-NL" dirty="0" smtClean="0"/>
              <a:t>Activiteiten</a:t>
            </a:r>
          </a:p>
          <a:p>
            <a:r>
              <a:rPr lang="nl-NL" dirty="0" smtClean="0"/>
              <a:t>Omgeving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35283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1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Bejaarde mensen of door ziekte:</a:t>
            </a:r>
          </a:p>
          <a:p>
            <a:r>
              <a:rPr lang="nl-NL" dirty="0" smtClean="0"/>
              <a:t>Geen of minder eetlust</a:t>
            </a:r>
          </a:p>
          <a:p>
            <a:r>
              <a:rPr lang="nl-NL" dirty="0" smtClean="0"/>
              <a:t>Dorstgevoel</a:t>
            </a:r>
          </a:p>
          <a:p>
            <a:endParaRPr lang="nl-NL" dirty="0"/>
          </a:p>
          <a:p>
            <a:r>
              <a:rPr lang="nl-NL" dirty="0" smtClean="0"/>
              <a:t>Wel eetlust of dorstgevoel, niet in staat dit zelf tot je te nemen, taak zorgverlener.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hulpmiddelen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Aangepast bestek</a:t>
            </a:r>
          </a:p>
          <a:p>
            <a:r>
              <a:rPr lang="nl-NL" dirty="0" smtClean="0"/>
              <a:t>Aangepast servies</a:t>
            </a:r>
          </a:p>
          <a:p>
            <a:r>
              <a:rPr lang="nl-NL" dirty="0" smtClean="0"/>
              <a:t>Juiste zithouding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09813"/>
            <a:ext cx="352839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7193"/>
            <a:ext cx="297371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93" y="4686300"/>
            <a:ext cx="2462223" cy="169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3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Hulp bij 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Samen met zorgvrager bepalen waarbij hulp nodig is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 smtClean="0"/>
              <a:t>Zo nodig gebruik van andere disciplines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 smtClean="0"/>
              <a:t>Let op de gevoelens bij de zorgvrager, wat doet het met de zorgvrager dat hij niet meer zelfstandig kan eten</a:t>
            </a:r>
          </a:p>
        </p:txBody>
      </p:sp>
    </p:spTree>
    <p:extLst>
      <p:ext uri="{BB962C8B-B14F-4D97-AF65-F5344CB8AC3E}">
        <p14:creationId xmlns:p14="http://schemas.microsoft.com/office/powerpoint/2010/main" val="81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Eten en drinken zuigeling ,</a:t>
            </a:r>
            <a:r>
              <a:rPr lang="nl-NL" dirty="0" err="1" smtClean="0"/>
              <a:t>peuter,kleuter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Stimuleren borstvoeding</a:t>
            </a:r>
          </a:p>
          <a:p>
            <a:r>
              <a:rPr lang="nl-NL" dirty="0" smtClean="0"/>
              <a:t>Aanleren gezond eetgedrag.</a:t>
            </a:r>
          </a:p>
          <a:p>
            <a:r>
              <a:rPr lang="nl-NL" dirty="0" smtClean="0"/>
              <a:t>Preventie van overgewicht.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1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/>
          <a:lstStyle/>
          <a:p>
            <a:r>
              <a:rPr lang="nl-NL" dirty="0" smtClean="0"/>
              <a:t>De zuigeling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Voeding op verzoek, streven naar structuur.</a:t>
            </a:r>
          </a:p>
          <a:p>
            <a:r>
              <a:rPr lang="nl-NL" dirty="0" smtClean="0"/>
              <a:t>1</a:t>
            </a:r>
            <a:r>
              <a:rPr lang="nl-NL" baseline="30000" dirty="0" smtClean="0"/>
              <a:t>ste</a:t>
            </a:r>
            <a:r>
              <a:rPr lang="nl-NL" dirty="0" smtClean="0"/>
              <a:t> half jaar, borst/flesvoeding.</a:t>
            </a:r>
          </a:p>
          <a:p>
            <a:r>
              <a:rPr lang="nl-NL" dirty="0" smtClean="0"/>
              <a:t>Vanaf 6mnd bijvoeding, afgestemd op eetlust baby.</a:t>
            </a:r>
          </a:p>
          <a:p>
            <a:r>
              <a:rPr lang="nl-NL" dirty="0" smtClean="0"/>
              <a:t>Hoeveelheid voedingsvezel, langzaam opgebouwd.</a:t>
            </a:r>
          </a:p>
          <a:p>
            <a:r>
              <a:rPr lang="nl-NL" dirty="0" smtClean="0"/>
              <a:t>Vanaf 7 </a:t>
            </a:r>
            <a:r>
              <a:rPr lang="nl-NL" dirty="0" err="1" smtClean="0"/>
              <a:t>mnd</a:t>
            </a:r>
            <a:r>
              <a:rPr lang="nl-NL" dirty="0" smtClean="0"/>
              <a:t>, leren kauwen.</a:t>
            </a:r>
          </a:p>
          <a:p>
            <a:r>
              <a:rPr lang="nl-NL" dirty="0" smtClean="0"/>
              <a:t>8-10mnd drinken uit een beker.</a:t>
            </a:r>
          </a:p>
          <a:p>
            <a:r>
              <a:rPr lang="nl-NL" dirty="0" smtClean="0"/>
              <a:t>Spruw: schimmelinfectie mond, goede hygiëne en medicatie.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8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Peuter en kleuter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/>
          <a:lstStyle/>
          <a:p>
            <a:r>
              <a:rPr lang="nl-NL" dirty="0" smtClean="0"/>
              <a:t>Vanaf 1 jaar mee eten gezin</a:t>
            </a:r>
          </a:p>
          <a:p>
            <a:r>
              <a:rPr lang="nl-NL" dirty="0" smtClean="0"/>
              <a:t>Soms een tijd niet goed eten.</a:t>
            </a:r>
          </a:p>
          <a:p>
            <a:r>
              <a:rPr lang="nl-NL" dirty="0" smtClean="0"/>
              <a:t>Gezond voedingspatroon.</a:t>
            </a:r>
          </a:p>
          <a:p>
            <a:r>
              <a:rPr lang="nl-NL" dirty="0" smtClean="0"/>
              <a:t>Ouders voorbeeldfunctie.</a:t>
            </a:r>
          </a:p>
          <a:p>
            <a:r>
              <a:rPr lang="nl-NL" dirty="0" smtClean="0"/>
              <a:t>Gebruik speciaal kinderservies en bestek</a:t>
            </a:r>
          </a:p>
          <a:p>
            <a:r>
              <a:rPr lang="nl-NL" dirty="0" smtClean="0"/>
              <a:t>Vaste tijden eten.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76748"/>
            <a:ext cx="2468513" cy="16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vochtbalans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208912" cy="4497363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Normaal: evenveel opnemen als uitscheiden. In balans</a:t>
            </a:r>
          </a:p>
          <a:p>
            <a:endParaRPr lang="nl-NL" dirty="0"/>
          </a:p>
          <a:p>
            <a:r>
              <a:rPr lang="nl-NL" dirty="0" smtClean="0"/>
              <a:t>Uitdroging: te weinig inname van vocht en/ of te veel uitscheiden. 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Oedeem: te veel  vocht vasthouden. B.v. door slechte functioneren van hart en/ of nieren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Beide negatieve invloed functioneren lichaam.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Bijhouden vochtbalans, 24 uur bijhouden vochtinname en uitscheiding ( objectieve gegevens )</a:t>
            </a:r>
          </a:p>
          <a:p>
            <a:r>
              <a:rPr lang="nl-NL" dirty="0" smtClean="0"/>
              <a:t>Soms medicatie of dieet nodig.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92088"/>
          </a:xfrm>
        </p:spPr>
        <p:txBody>
          <a:bodyPr/>
          <a:lstStyle/>
          <a:p>
            <a:r>
              <a:rPr lang="nl-NL" dirty="0" smtClean="0"/>
              <a:t>Voeding bij koorts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nl-NL" dirty="0" smtClean="0"/>
              <a:t>Bij langdurige koorts kans op uitdroging.</a:t>
            </a:r>
          </a:p>
          <a:p>
            <a:r>
              <a:rPr lang="nl-NL" dirty="0" smtClean="0"/>
              <a:t>Veel drinken in kleine porties en geregeld aanbieden</a:t>
            </a:r>
          </a:p>
          <a:p>
            <a:r>
              <a:rPr lang="nl-NL" dirty="0" smtClean="0"/>
              <a:t>Veel zweten, verlies zouten, </a:t>
            </a:r>
          </a:p>
          <a:p>
            <a:r>
              <a:rPr lang="nl-NL" dirty="0" smtClean="0"/>
              <a:t>Bouillon 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0968"/>
            <a:ext cx="21602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008112"/>
          </a:xfrm>
        </p:spPr>
        <p:txBody>
          <a:bodyPr>
            <a:normAutofit/>
          </a:bodyPr>
          <a:lstStyle/>
          <a:p>
            <a:r>
              <a:rPr lang="nl-NL" dirty="0" smtClean="0"/>
              <a:t> voeding bij diarree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5085184"/>
          </a:xfrm>
        </p:spPr>
        <p:txBody>
          <a:bodyPr/>
          <a:lstStyle/>
          <a:p>
            <a:r>
              <a:rPr lang="nl-NL" dirty="0" smtClean="0"/>
              <a:t>Diarree: weinig vet, suiker en scherpe kruiden vermijden.</a:t>
            </a:r>
          </a:p>
          <a:p>
            <a:r>
              <a:rPr lang="nl-NL" dirty="0" smtClean="0"/>
              <a:t>Vezelrijke voeding</a:t>
            </a:r>
          </a:p>
          <a:p>
            <a:r>
              <a:rPr lang="nl-NL" dirty="0" smtClean="0"/>
              <a:t>1 ½ -2 liter vocht p/d.</a:t>
            </a:r>
          </a:p>
          <a:p>
            <a:r>
              <a:rPr lang="nl-NL" dirty="0" smtClean="0"/>
              <a:t>Bij ernstige en langdurige diarree</a:t>
            </a:r>
            <a:r>
              <a:rPr lang="nl-NL" dirty="0" smtClean="0"/>
              <a:t>: extra </a:t>
            </a:r>
            <a:r>
              <a:rPr lang="nl-NL" dirty="0" smtClean="0"/>
              <a:t>zouten en suikers-&gt;ORS.</a:t>
            </a:r>
          </a:p>
          <a:p>
            <a:r>
              <a:rPr lang="nl-NL" dirty="0" smtClean="0"/>
              <a:t>Soms bij houden vochtbalans.</a:t>
            </a:r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350021" cy="21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Voeding bij obstipatie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Oorzaken:</a:t>
            </a:r>
          </a:p>
          <a:p>
            <a:r>
              <a:rPr lang="nl-NL" smtClean="0"/>
              <a:t>Te weinig voedingsvezels</a:t>
            </a:r>
          </a:p>
          <a:p>
            <a:r>
              <a:rPr lang="nl-NL" smtClean="0"/>
              <a:t>Te weinig lichaamsbeweging</a:t>
            </a:r>
          </a:p>
          <a:p>
            <a:r>
              <a:rPr lang="nl-NL" smtClean="0"/>
              <a:t>Te weinig vocht in de voeding</a:t>
            </a:r>
          </a:p>
          <a:p>
            <a:r>
              <a:rPr lang="nl-NL" smtClean="0"/>
              <a:t>Ontlasting ophouden</a:t>
            </a:r>
          </a:p>
          <a:p>
            <a:r>
              <a:rPr lang="nl-NL" smtClean="0"/>
              <a:t>Onregelmatig eten</a:t>
            </a:r>
          </a:p>
          <a:p>
            <a:r>
              <a:rPr lang="nl-NL" smtClean="0"/>
              <a:t>Een zeer vetarme voeding.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9183"/>
            <a:ext cx="2641104" cy="285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7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52128"/>
          </a:xfrm>
        </p:spPr>
        <p:txBody>
          <a:bodyPr>
            <a:normAutofit/>
          </a:bodyPr>
          <a:lstStyle/>
          <a:p>
            <a:r>
              <a:rPr lang="nl-NL" b="1" u="sng" dirty="0" smtClean="0"/>
              <a:t>voedselovergevoeligheid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/>
          <a:lstStyle/>
          <a:p>
            <a:r>
              <a:rPr lang="nl-NL" dirty="0" smtClean="0"/>
              <a:t>Verzamelnaam voor overgevoeligheidsreacties op voedsel</a:t>
            </a:r>
            <a:r>
              <a:rPr lang="nl-NL" dirty="0" smtClean="0"/>
              <a:t>.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b="1" dirty="0" smtClean="0"/>
              <a:t>2 </a:t>
            </a:r>
            <a:r>
              <a:rPr lang="nl-NL" b="1" dirty="0" smtClean="0"/>
              <a:t>vormen:</a:t>
            </a:r>
          </a:p>
          <a:p>
            <a:r>
              <a:rPr lang="nl-NL" b="1" dirty="0" smtClean="0"/>
              <a:t>Voedselallergie </a:t>
            </a:r>
          </a:p>
          <a:p>
            <a:r>
              <a:rPr lang="nl-NL" b="1" dirty="0" smtClean="0"/>
              <a:t>Voedselintolerantie </a:t>
            </a:r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195262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6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voedselallergie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afweersysteem </a:t>
            </a:r>
            <a:r>
              <a:rPr lang="nl-NL" dirty="0"/>
              <a:t>maakt specifieke afweerstoffen </a:t>
            </a:r>
            <a:r>
              <a:rPr lang="nl-NL" dirty="0" smtClean="0"/>
              <a:t>aan tegen </a:t>
            </a:r>
            <a:r>
              <a:rPr lang="nl-NL" dirty="0"/>
              <a:t>eiwitten uit voeding, is vaak erfelijk. </a:t>
            </a:r>
            <a:endParaRPr lang="nl-NL" dirty="0" smtClean="0"/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Behandelen </a:t>
            </a:r>
            <a:r>
              <a:rPr lang="nl-NL" dirty="0"/>
              <a:t>door weglaten deze voedingstoffen</a:t>
            </a:r>
            <a:r>
              <a:rPr lang="nl-NL" dirty="0" smtClean="0"/>
              <a:t>.</a:t>
            </a:r>
          </a:p>
          <a:p>
            <a:pPr marL="68580" indent="0">
              <a:buNone/>
            </a:pPr>
            <a:endParaRPr lang="nl-NL" dirty="0"/>
          </a:p>
          <a:p>
            <a:r>
              <a:rPr lang="nl-NL" dirty="0"/>
              <a:t>Voorbeeld: koemelkallergie, noten.</a:t>
            </a:r>
          </a:p>
        </p:txBody>
      </p:sp>
    </p:spTree>
    <p:extLst>
      <p:ext uri="{BB962C8B-B14F-4D97-AF65-F5344CB8AC3E}">
        <p14:creationId xmlns:p14="http://schemas.microsoft.com/office/powerpoint/2010/main" val="410831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voedselintolerantie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Verzamelnaam ongewenste reactie</a:t>
            </a:r>
            <a:r>
              <a:rPr lang="nl-NL" dirty="0"/>
              <a:t>s</a:t>
            </a:r>
            <a:r>
              <a:rPr lang="nl-NL" dirty="0" smtClean="0"/>
              <a:t> op voedsel waarbij het afweersysteem niet is betrokken.</a:t>
            </a:r>
          </a:p>
          <a:p>
            <a:r>
              <a:rPr lang="nl-NL" dirty="0" smtClean="0"/>
              <a:t>Door bv een stoornis in de stofwisseling, het kan zijn dat een voedingsstof niet goed wordt afgebroken in het lichaam.</a:t>
            </a:r>
          </a:p>
          <a:p>
            <a:r>
              <a:rPr lang="nl-NL" dirty="0" smtClean="0"/>
              <a:t>Bv: chocolade, gevolg: hyperactief, onhandelbaar.</a:t>
            </a:r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3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253</TotalTime>
  <Words>1361</Words>
  <Application>Microsoft Office PowerPoint</Application>
  <PresentationFormat>Diavoorstelling (4:3)</PresentationFormat>
  <Paragraphs>274</Paragraphs>
  <Slides>39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Austin</vt:lpstr>
      <vt:lpstr>Hfst 5-6 en 8 zorg voor de voeding</vt:lpstr>
      <vt:lpstr>Voeding bij ziekte hfd 5</vt:lpstr>
      <vt:lpstr>Adviezen bij slechte eetlust</vt:lpstr>
      <vt:lpstr>Voeding bij koorts</vt:lpstr>
      <vt:lpstr> voeding bij diarree</vt:lpstr>
      <vt:lpstr>Voeding bij obstipatie</vt:lpstr>
      <vt:lpstr>voedselovergevoeligheid</vt:lpstr>
      <vt:lpstr>voedselallergie</vt:lpstr>
      <vt:lpstr>voedselintolerantie</vt:lpstr>
      <vt:lpstr>slikproblemen</vt:lpstr>
      <vt:lpstr>Herkennen slikproblemen</vt:lpstr>
      <vt:lpstr>Aandachtspunten voorkomen slikproblemen</vt:lpstr>
      <vt:lpstr>Ondervoeding </vt:lpstr>
      <vt:lpstr>Voeding hst 6 </vt:lpstr>
      <vt:lpstr>Diëten </vt:lpstr>
      <vt:lpstr>Diëtist</vt:lpstr>
      <vt:lpstr>Volgen dieet.</vt:lpstr>
      <vt:lpstr>Gemalen/vloeibare voeding</vt:lpstr>
      <vt:lpstr>Energiebeperkt dieet</vt:lpstr>
      <vt:lpstr>Aandachtspunten energiebeperkt dieet</vt:lpstr>
      <vt:lpstr>Natriumbeperkt dieet</vt:lpstr>
      <vt:lpstr>Aandachtspunten Natriumbeperkt dieet.</vt:lpstr>
      <vt:lpstr>Cholesterolbeperkt en linolzuurverrijkt dieet</vt:lpstr>
      <vt:lpstr> Energie- en eiwit verrijkt dieet.</vt:lpstr>
      <vt:lpstr>Voedingsadviezen diabetes Mellitus</vt:lpstr>
      <vt:lpstr>Types diabetes</vt:lpstr>
      <vt:lpstr>Voeding diabetes Mellitus.</vt:lpstr>
      <vt:lpstr>Taak zorgverlener</vt:lpstr>
      <vt:lpstr>ZORG VOOR DE VOEDING hfd 8</vt:lpstr>
      <vt:lpstr>voedingsstoffen</vt:lpstr>
      <vt:lpstr>eetlust</vt:lpstr>
      <vt:lpstr>ziekte</vt:lpstr>
      <vt:lpstr>hulpmiddelen</vt:lpstr>
      <vt:lpstr>Hulp bij voeding</vt:lpstr>
      <vt:lpstr>Eten en drinken zuigeling ,peuter,kleuter</vt:lpstr>
      <vt:lpstr>De zuigeling</vt:lpstr>
      <vt:lpstr>Peuter en kleuter</vt:lpstr>
      <vt:lpstr>vochtbalans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Hfst 5 zorg voor de voeding</dc:title>
  <dc:creator>Cate,J.H.M. ten</dc:creator>
  <cp:lastModifiedBy>Dijken-Meijering,M. van</cp:lastModifiedBy>
  <cp:revision>34</cp:revision>
  <dcterms:created xsi:type="dcterms:W3CDTF">2012-11-22T07:48:39Z</dcterms:created>
  <dcterms:modified xsi:type="dcterms:W3CDTF">2014-10-01T11:05:38Z</dcterms:modified>
</cp:coreProperties>
</file>